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5" r:id="rId21"/>
    <p:sldId id="278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1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2593" autoAdjust="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867461376316139E-2"/>
          <c:y val="0"/>
          <c:w val="0.96714579248605226"/>
          <c:h val="0.89448453339229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89396910105291E-2"/>
                  <c:y val="-5.598442193684996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135 </a:t>
                    </a:r>
                    <a:r>
                      <a:rPr lang="en-US" dirty="0" smtClean="0"/>
                      <a:t>900</a:t>
                    </a:r>
                    <a:r>
                      <a:rPr lang="ru-RU" dirty="0" smtClean="0"/>
                      <a:t>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413849894605491E-2"/>
                  <c:y val="-5.555555555555555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147 </a:t>
                    </a:r>
                    <a:r>
                      <a:rPr lang="en-US" dirty="0" smtClean="0"/>
                      <a:t>076</a:t>
                    </a:r>
                    <a:r>
                      <a:rPr lang="ru-RU" dirty="0" smtClean="0"/>
                      <a:t>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93373068815807E-2"/>
                  <c:y val="-5.833333333333333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151 </a:t>
                    </a:r>
                    <a:r>
                      <a:rPr lang="en-US" dirty="0" smtClean="0"/>
                      <a:t>303</a:t>
                    </a:r>
                    <a:r>
                      <a:rPr lang="ru-RU" dirty="0" smtClean="0"/>
                      <a:t>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135900</c:v>
                </c:pt>
                <c:pt idx="1">
                  <c:v>147076</c:v>
                </c:pt>
                <c:pt idx="2">
                  <c:v>151303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74578176"/>
        <c:axId val="74585216"/>
        <c:axId val="0"/>
      </c:bar3DChart>
      <c:catAx>
        <c:axId val="7457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4585216"/>
        <c:crosses val="autoZero"/>
        <c:auto val="1"/>
        <c:lblAlgn val="ctr"/>
        <c:lblOffset val="100"/>
        <c:noMultiLvlLbl val="0"/>
      </c:catAx>
      <c:valAx>
        <c:axId val="7458521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74578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1"/>
          <c:dLbls>
            <c:dLbl>
              <c:idx val="3"/>
              <c:layout>
                <c:manualLayout>
                  <c:x val="-7.3961316126165175E-2"/>
                  <c:y val="-5.453748758578464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6805982131017705E-2"/>
                  <c:y val="3.356153082202131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ндфл - 88 800 тыс. руб.</c:v>
                </c:pt>
                <c:pt idx="1">
                  <c:v>акциз - 4 143 тыс. руб.</c:v>
                </c:pt>
                <c:pt idx="2">
                  <c:v>усн - 11 200 тыс. руб.</c:v>
                </c:pt>
                <c:pt idx="3">
                  <c:v>патент - 950 тыс. руб.</c:v>
                </c:pt>
                <c:pt idx="4">
                  <c:v>есхн - 151 тыс. руб.</c:v>
                </c:pt>
                <c:pt idx="5">
                  <c:v>налог на имущество организаций - 15 862 тыс. руб.</c:v>
                </c:pt>
                <c:pt idx="7">
                  <c:v>госпошлина - 2 000 тыс. руб.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88800</c:v>
                </c:pt>
                <c:pt idx="1">
                  <c:v>4143</c:v>
                </c:pt>
                <c:pt idx="2">
                  <c:v>11200</c:v>
                </c:pt>
                <c:pt idx="3">
                  <c:v>950</c:v>
                </c:pt>
                <c:pt idx="4">
                  <c:v>151</c:v>
                </c:pt>
                <c:pt idx="5">
                  <c:v>15862</c:v>
                </c:pt>
                <c:pt idx="7">
                  <c:v>2000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egendEntry>
        <c:idx val="0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689766549236461"/>
          <c:y val="3.389400799497766E-2"/>
          <c:w val="0.32745667148094654"/>
          <c:h val="0.907040670728514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672199852751122E-2"/>
          <c:y val="0"/>
          <c:w val="0.52640903340186707"/>
          <c:h val="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1"/>
          <c:dLbls>
            <c:dLbl>
              <c:idx val="2"/>
              <c:layout>
                <c:manualLayout>
                  <c:x val="-6.3973469098742297E-2"/>
                  <c:y val="2.365929530865134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3085482315651828E-2"/>
                  <c:y val="0.1032405613468422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аренда земли - 6 803 тыс.руб.</c:v>
                </c:pt>
                <c:pt idx="1">
                  <c:v>аренда имущества - 600 тыс. руб.</c:v>
                </c:pt>
                <c:pt idx="2">
                  <c:v>Компенсации затрат - 105 тыс. руб</c:v>
                </c:pt>
                <c:pt idx="3">
                  <c:v>продажа земельных участков - 115 тыс. руб.</c:v>
                </c:pt>
                <c:pt idx="4">
                  <c:v>НВОС - 4 474 тыс.руб.</c:v>
                </c:pt>
                <c:pt idx="5">
                  <c:v>штрафы - 900 тыс. руб.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6803</c:v>
                </c:pt>
                <c:pt idx="1">
                  <c:v>600</c:v>
                </c:pt>
                <c:pt idx="2">
                  <c:v>105</c:v>
                </c:pt>
                <c:pt idx="3">
                  <c:v>115</c:v>
                </c:pt>
                <c:pt idx="4">
                  <c:v>4474</c:v>
                </c:pt>
                <c:pt idx="5">
                  <c:v>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 на 2023 год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Фонд оплаты труда - 606 433,6 тыс. рублей</c:v>
                </c:pt>
                <c:pt idx="1">
                  <c:v>Коммунальные расходы - 46 041,6 тыс. рублей</c:v>
                </c:pt>
                <c:pt idx="2">
                  <c:v>Меры социальной поддержки - 164 846,7 тыс. рублей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286923855795659E-4"/>
          <c:y val="0.15534681539754011"/>
          <c:w val="0.54178341069601121"/>
          <c:h val="0.7487568484899930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Показания</c:v>
                </c:pt>
              </c:strCache>
            </c:strRef>
          </c:tx>
          <c:explosion val="25"/>
          <c:dPt>
            <c:idx val="6"/>
            <c:bubble3D val="0"/>
            <c:explosion val="17"/>
          </c:dPt>
          <c:dPt>
            <c:idx val="7"/>
            <c:bubble3D val="0"/>
            <c:explosion val="10"/>
          </c:dPt>
          <c:dLbls>
            <c:dLbl>
              <c:idx val="1"/>
              <c:layout>
                <c:manualLayout>
                  <c:x val="-4.0986094227372281E-2"/>
                  <c:y val="4.069772528433946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4162966746697351E-3"/>
                  <c:y val="-2.925393700787401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9.9114700223582649E-3"/>
                  <c:y val="4.957064741907261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-2.0502836350534875E-2"/>
                  <c:y val="3.468110236220472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1.7189664729514862E-2"/>
                  <c:y val="8.993044619422571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Общегосударственные расходы - 55 694,6 т.р.</c:v>
                </c:pt>
                <c:pt idx="1">
                  <c:v>Национальная оборона - 2 039,4 т.р.</c:v>
                </c:pt>
                <c:pt idx="2">
                  <c:v>Национальная безопасность и правоохранительная деятельность - 3 204,4 т.р.</c:v>
                </c:pt>
                <c:pt idx="3">
                  <c:v>Национальная экономика - 18 068,8 т.р.</c:v>
                </c:pt>
                <c:pt idx="4">
                  <c:v>Дорожное хозяйство - 4 143 т.р.</c:v>
                </c:pt>
                <c:pt idx="5">
                  <c:v>Жилищно-коммунальное хозяйство - 14 517,2 т.р.</c:v>
                </c:pt>
                <c:pt idx="6">
                  <c:v>Образование - 568 044,6 т.р.</c:v>
                </c:pt>
                <c:pt idx="7">
                  <c:v>Культура и кинематография - 69 059,2 т.р.</c:v>
                </c:pt>
                <c:pt idx="8">
                  <c:v>Здравоохранение - 432 т.р.</c:v>
                </c:pt>
                <c:pt idx="9">
                  <c:v>Социальная политика 165 541,4 т.р.</c:v>
                </c:pt>
                <c:pt idx="10">
                  <c:v>Физическая культура и спорт - 5 393,9 т.р.</c:v>
                </c:pt>
                <c:pt idx="11">
                  <c:v>Средства массовой информации - 1 830,4  т.р.</c:v>
                </c:pt>
                <c:pt idx="12">
                  <c:v>Межбюджетные трансферты - 34 757,1 т.р.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55694.6</c:v>
                </c:pt>
                <c:pt idx="1">
                  <c:v>2039.4</c:v>
                </c:pt>
                <c:pt idx="2">
                  <c:v>3204.4</c:v>
                </c:pt>
                <c:pt idx="3">
                  <c:v>18068.8</c:v>
                </c:pt>
                <c:pt idx="4">
                  <c:v>4143</c:v>
                </c:pt>
                <c:pt idx="5">
                  <c:v>14517.2</c:v>
                </c:pt>
                <c:pt idx="6">
                  <c:v>568044</c:v>
                </c:pt>
                <c:pt idx="7">
                  <c:v>69059.199999999997</c:v>
                </c:pt>
                <c:pt idx="8">
                  <c:v>432</c:v>
                </c:pt>
                <c:pt idx="9">
                  <c:v>165541.4</c:v>
                </c:pt>
                <c:pt idx="10">
                  <c:v>5393.9</c:v>
                </c:pt>
                <c:pt idx="11">
                  <c:v>1830.4</c:v>
                </c:pt>
                <c:pt idx="12">
                  <c:v>34757.1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53620182671663397"/>
          <c:y val="0"/>
          <c:w val="0.46379817328336592"/>
          <c:h val="1"/>
        </c:manualLayout>
      </c:layout>
      <c:overlay val="0"/>
      <c:txPr>
        <a:bodyPr/>
        <a:lstStyle/>
        <a:p>
          <a:pPr>
            <a:defRPr sz="13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879600970716009E-2"/>
          <c:y val="0.14984361329833767"/>
          <c:w val="0.5387189304908917"/>
          <c:h val="0.7323683289588801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9"/>
          <c:dPt>
            <c:idx val="0"/>
            <c:bubble3D val="0"/>
            <c:explosion val="9"/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Образование - 568 044,6 т.р.</c:v>
                </c:pt>
                <c:pt idx="1">
                  <c:v>Культура - 69 059,2 т.р.</c:v>
                </c:pt>
                <c:pt idx="2">
                  <c:v>Социальная политика - 165 541,4 т.р.</c:v>
                </c:pt>
                <c:pt idx="3">
                  <c:v>Физическая культура и спорт - 5 393,9 т.р.</c:v>
                </c:pt>
                <c:pt idx="4">
                  <c:v>Прочие сферы - 134 686,9 т.р.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568044.6</c:v>
                </c:pt>
                <c:pt idx="1">
                  <c:v>69059.199999999997</c:v>
                </c:pt>
                <c:pt idx="2">
                  <c:v>165541.4</c:v>
                </c:pt>
                <c:pt idx="3">
                  <c:v>5393.9</c:v>
                </c:pt>
                <c:pt idx="4">
                  <c:v>134686.9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2778297126679663"/>
          <c:y val="0"/>
          <c:w val="0.47221702873320337"/>
          <c:h val="1"/>
        </c:manualLayout>
      </c:layout>
      <c:overlay val="0"/>
      <c:txPr>
        <a:bodyPr/>
        <a:lstStyle/>
        <a:p>
          <a:pPr>
            <a:defRPr sz="1500" b="1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787317100015301E-3"/>
          <c:y val="0.11225335019034453"/>
          <c:w val="0.54860847027094017"/>
          <c:h val="0.8201439291555509"/>
        </c:manualLayout>
      </c:layout>
      <c:doughnutChart>
        <c:varyColors val="1"/>
        <c:ser>
          <c:idx val="0"/>
          <c:order val="0"/>
          <c:tx>
            <c:strRef>
              <c:f>Лист1!$C$1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2.9867461376316138E-3"/>
                  <c:y val="-2.232522687352600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130</a:t>
                    </a: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 308,6 </a:t>
                    </a:r>
                    <a:r>
                      <a:rPr lang="ru-RU" baseline="0" dirty="0" err="1" smtClean="0">
                        <a:latin typeface="Times New Roman" pitchFamily="18" charset="0"/>
                        <a:cs typeface="Times New Roman" pitchFamily="18" charset="0"/>
                      </a:rPr>
                      <a:t>т.р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>
                        <a:latin typeface="Times New Roman" pitchFamily="18" charset="0"/>
                        <a:cs typeface="Times New Roman" pitchFamily="18" charset="0"/>
                      </a:rPr>
                      <a:t>371</a:t>
                    </a:r>
                    <a:r>
                      <a:rPr lang="ru-RU" baseline="0" smtClean="0">
                        <a:latin typeface="Times New Roman" pitchFamily="18" charset="0"/>
                        <a:cs typeface="Times New Roman" pitchFamily="18" charset="0"/>
                      </a:rPr>
                      <a:t> 308,6 т.р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389396910105291E-2"/>
                  <c:y val="3.572036299764161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37</a:t>
                    </a: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 135,0 </a:t>
                    </a:r>
                    <a:r>
                      <a:rPr lang="ru-RU" baseline="0" dirty="0" err="1" smtClean="0">
                        <a:latin typeface="Times New Roman" pitchFamily="18" charset="0"/>
                        <a:cs typeface="Times New Roman" pitchFamily="18" charset="0"/>
                      </a:rPr>
                      <a:t>т.р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8.8109011060132594E-2"/>
                  <c:y val="-0.1205562251170404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 548,8 </a:t>
                    </a:r>
                    <a:r>
                      <a:rPr lang="ru-RU" baseline="0" dirty="0" err="1" smtClean="0">
                        <a:latin typeface="Times New Roman" pitchFamily="18" charset="0"/>
                        <a:cs typeface="Times New Roman" pitchFamily="18" charset="0"/>
                      </a:rPr>
                      <a:t>т.р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3307818995658401E-2"/>
                  <c:y val="-0.1093936116802774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23</a:t>
                    </a: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 994,0 </a:t>
                    </a:r>
                    <a:r>
                      <a:rPr lang="ru-RU" baseline="0" dirty="0" err="1" smtClean="0">
                        <a:latin typeface="Times New Roman" pitchFamily="18" charset="0"/>
                        <a:cs typeface="Times New Roman" pitchFamily="18" charset="0"/>
                      </a:rPr>
                      <a:t>т.р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Лист1!$B$2:$B$6</c:f>
              <c:strCache>
                <c:ptCount val="5"/>
                <c:pt idx="0">
                  <c:v>Дошкольное образование 23%</c:v>
                </c:pt>
                <c:pt idx="1">
                  <c:v>Общее образование 65%</c:v>
                </c:pt>
                <c:pt idx="2">
                  <c:v>Дополнительное образование 7%</c:v>
                </c:pt>
                <c:pt idx="3">
                  <c:v>Молодежная политика и оздоровление детей 1%</c:v>
                </c:pt>
                <c:pt idx="4">
                  <c:v>Другие вопросы 4%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130308.6</c:v>
                </c:pt>
                <c:pt idx="1">
                  <c:v>371148.2</c:v>
                </c:pt>
                <c:pt idx="2">
                  <c:v>37135</c:v>
                </c:pt>
                <c:pt idx="3">
                  <c:v>5458.8</c:v>
                </c:pt>
                <c:pt idx="4">
                  <c:v>23994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4953882993396941"/>
          <c:y val="0.10296517686501781"/>
          <c:w val="0.44896779699721479"/>
          <c:h val="0.74495414714820718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86746137631613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 </a:t>
                    </a:r>
                    <a:r>
                      <a:rPr lang="en-US" dirty="0" smtClean="0"/>
                      <a:t>971,1</a:t>
                    </a:r>
                    <a:r>
                      <a:rPr lang="ru-RU" dirty="0" err="1" smtClean="0"/>
                      <a:t>т.р</a:t>
                    </a:r>
                    <a:r>
                      <a:rPr lang="ru-RU" dirty="0" smtClean="0"/>
                      <a:t>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867461376316084E-2"/>
                  <c:y val="2.232522687352600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 </a:t>
                    </a:r>
                    <a:r>
                      <a:rPr lang="en-US" dirty="0" smtClean="0"/>
                      <a:t>634,6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err="1" smtClean="0"/>
                      <a:t>т.р</a:t>
                    </a:r>
                    <a:r>
                      <a:rPr lang="ru-RU" baseline="0" dirty="0" smtClean="0"/>
                      <a:t>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240059603223710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 </a:t>
                    </a:r>
                    <a:r>
                      <a:rPr lang="en-US" dirty="0" smtClean="0"/>
                      <a:t>453,</a:t>
                    </a:r>
                    <a:r>
                      <a:rPr lang="ru-RU" dirty="0" smtClean="0"/>
                      <a:t>5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err="1" smtClean="0"/>
                      <a:t>т.р</a:t>
                    </a:r>
                    <a:r>
                      <a:rPr lang="ru-RU" baseline="0" dirty="0" smtClean="0"/>
                      <a:t>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Библиотечное обслуживание</c:v>
                </c:pt>
                <c:pt idx="1">
                  <c:v>Организация досуга</c:v>
                </c:pt>
                <c:pt idx="2">
                  <c:v>Другие вопросы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13971.14</c:v>
                </c:pt>
                <c:pt idx="1">
                  <c:v>26634.6</c:v>
                </c:pt>
                <c:pt idx="2">
                  <c:v>28453.46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123618048"/>
        <c:axId val="123659392"/>
        <c:axId val="0"/>
      </c:bar3DChart>
      <c:catAx>
        <c:axId val="123618048"/>
        <c:scaling>
          <c:orientation val="minMax"/>
        </c:scaling>
        <c:delete val="0"/>
        <c:axPos val="b"/>
        <c:majorTickMark val="none"/>
        <c:minorTickMark val="none"/>
        <c:tickLblPos val="nextTo"/>
        <c:crossAx val="123659392"/>
        <c:crosses val="autoZero"/>
        <c:auto val="1"/>
        <c:lblAlgn val="ctr"/>
        <c:lblOffset val="100"/>
        <c:noMultiLvlLbl val="0"/>
      </c:catAx>
      <c:valAx>
        <c:axId val="123659392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123618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0.01266</cdr:y>
    </cdr:from>
    <cdr:to>
      <cdr:x>0.39796</cdr:x>
      <cdr:y>0.29114</cdr:y>
    </cdr:to>
    <cdr:sp macro="" textlink="">
      <cdr:nvSpPr>
        <cdr:cNvPr id="3" name="Блок-схема: перфолента 2"/>
        <cdr:cNvSpPr/>
      </cdr:nvSpPr>
      <cdr:spPr>
        <a:xfrm xmlns:a="http://schemas.openxmlformats.org/drawingml/2006/main">
          <a:off x="0" y="72008"/>
          <a:ext cx="3384376" cy="1584170"/>
        </a:xfrm>
        <a:prstGeom xmlns:a="http://schemas.openxmlformats.org/drawingml/2006/main" prst="flowChartPunchedTape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Культура кинематография –        69 059,2 </a:t>
          </a:r>
          <a:r>
            <a:rPr lang="ru-RU" sz="16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тыс.рублей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ECB7C-FA82-44D9-B3FC-D5D1CC5CF532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4575D-47C7-4E49-8FAA-21DD2E85D3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8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F6CA7-5195-4555-B1A4-5B52BAC5523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025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924944"/>
            <a:ext cx="8496944" cy="3312368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 ДЛЯ ГРАЖДАН </a:t>
            </a:r>
            <a:endParaRPr lang="ru-RU" sz="2400" b="1" i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проекту бюджета </a:t>
            </a:r>
            <a:endParaRPr lang="ru-RU" sz="2400" b="1" i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Тандинский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кожуун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Республики Тыва на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</a:t>
            </a:r>
            <a:endParaRPr lang="ru-RU" sz="2400" b="1" i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плановый период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годов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784976" cy="136815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5A1BF7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rgbClr val="5A1BF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000" b="1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Тандинского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Республики Тыва</a:t>
            </a:r>
            <a:endParaRPr lang="ru-RU" sz="2000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988" y="332656"/>
            <a:ext cx="96202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350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3920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налоговых доходов на 2023 г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72863544"/>
              </p:ext>
            </p:extLst>
          </p:nvPr>
        </p:nvGraphicFramePr>
        <p:xfrm>
          <a:off x="0" y="620688"/>
          <a:ext cx="8928992" cy="6054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4010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6409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неналоговых доходов на 2023 г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19425783"/>
              </p:ext>
            </p:extLst>
          </p:nvPr>
        </p:nvGraphicFramePr>
        <p:xfrm>
          <a:off x="301624" y="764704"/>
          <a:ext cx="8734871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1067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34400" cy="57606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Налоги которые платят жители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Тандинского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кожуна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052736"/>
            <a:ext cx="8856984" cy="5688632"/>
          </a:xfrm>
        </p:spPr>
      </p:pic>
    </p:spTree>
    <p:extLst>
      <p:ext uri="{BB962C8B-B14F-4D97-AF65-F5344CB8AC3E}">
        <p14:creationId xmlns:p14="http://schemas.microsoft.com/office/powerpoint/2010/main" val="172041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Прогноз расходов муниципального бюджета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25380207"/>
              </p:ext>
            </p:extLst>
          </p:nvPr>
        </p:nvGraphicFramePr>
        <p:xfrm>
          <a:off x="251520" y="2060848"/>
          <a:ext cx="8640959" cy="34072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88232"/>
                <a:gridCol w="1368152"/>
                <a:gridCol w="1440160"/>
                <a:gridCol w="1296144"/>
                <a:gridCol w="1296144"/>
                <a:gridCol w="1152127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 муниципального бюджета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1 053 924,8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1 023 700,3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938 581,0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808 770,6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746 279,8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Темп роста и снижения к уровню предыдущего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года в 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104,2%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97,1%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91,7%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86,2%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92,3%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98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34400" cy="1008112"/>
          </a:xfrm>
        </p:spPr>
        <p:txBody>
          <a:bodyPr>
            <a:normAutofit/>
          </a:bodyPr>
          <a:lstStyle/>
          <a:p>
            <a:r>
              <a:rPr lang="ru-RU" sz="2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расходов муниципального бюджета </a:t>
            </a:r>
            <a:br>
              <a:rPr lang="ru-RU" sz="2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sz="26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98215941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139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32008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муниципального бюджета Тандинского кожууна на 2023 год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978907"/>
              </p:ext>
            </p:extLst>
          </p:nvPr>
        </p:nvGraphicFramePr>
        <p:xfrm>
          <a:off x="179512" y="620688"/>
          <a:ext cx="8856984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357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928992" cy="608112"/>
          </a:xfrm>
        </p:spPr>
        <p:txBody>
          <a:bodyPr>
            <a:noAutofit/>
          </a:bodyPr>
          <a:lstStyle/>
          <a:p>
            <a:r>
              <a:rPr lang="ru-RU" sz="25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расходов области социальной сферы на 2023 год</a:t>
            </a:r>
            <a:endParaRPr lang="ru-RU" sz="25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1712317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569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5361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в области образования на 2023 год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72756922"/>
              </p:ext>
            </p:extLst>
          </p:nvPr>
        </p:nvGraphicFramePr>
        <p:xfrm>
          <a:off x="251520" y="1052736"/>
          <a:ext cx="850423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751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53610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расходов в области культуры на 2023 год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41391627"/>
              </p:ext>
            </p:extLst>
          </p:nvPr>
        </p:nvGraphicFramePr>
        <p:xfrm>
          <a:off x="251520" y="1052736"/>
          <a:ext cx="850423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852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392088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поддержка отдельных категорий граждан</a:t>
            </a:r>
            <a:endParaRPr lang="ru-RU" sz="2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5415" y="767991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Пособие на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погребение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97321" y="1744852"/>
            <a:ext cx="3923380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Ежемесячная выплата от 3 до 7 лет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31600" y="5529615"/>
            <a:ext cx="3880359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Пенсионное обеспечение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2612" y="2687413"/>
            <a:ext cx="394934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Ежемесячная выплата в случае рождения 3 ребенка и последующих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88580" y="4616454"/>
            <a:ext cx="3923380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Субвенции на оплату жилищно-коммунальных услуг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79232" y="3681028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Поддержка старшего поколения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4355976" y="1164035"/>
            <a:ext cx="432048" cy="21602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4340195" y="2093734"/>
            <a:ext cx="432048" cy="21602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4340195" y="2975445"/>
            <a:ext cx="432048" cy="21602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4340195" y="3969060"/>
            <a:ext cx="432048" cy="21602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4340195" y="4827539"/>
            <a:ext cx="432048" cy="21602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4340195" y="5847473"/>
            <a:ext cx="432048" cy="21602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811785" y="767991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189,0  тыс. рублей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834608" y="1805070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70 203,0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834608" y="2701615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55 085,0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801796" y="3681028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18 469,3  тыс. рублей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824303" y="4616454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5 467,0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34608" y="5529615"/>
            <a:ext cx="3932728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583,2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11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08" y="260648"/>
            <a:ext cx="8856984" cy="542928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Население 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Тандинского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составляет 15 151 человек</a:t>
            </a:r>
            <a:endParaRPr lang="ru-RU" sz="2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556792"/>
            <a:ext cx="8640960" cy="504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1835696" y="3140968"/>
            <a:ext cx="2664296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5592" y="2690995"/>
            <a:ext cx="229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Тандинский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кожуун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02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928992" cy="53610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сельских поселений на 2023 год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89344775"/>
              </p:ext>
            </p:extLst>
          </p:nvPr>
        </p:nvGraphicFramePr>
        <p:xfrm>
          <a:off x="323527" y="1527176"/>
          <a:ext cx="8424937" cy="51421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35064"/>
                <a:gridCol w="4422866"/>
                <a:gridCol w="3267007"/>
              </a:tblGrid>
              <a:tr h="44864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поселения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2023 г.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Арыг-Бажынский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4 609,1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Балгазынский</a:t>
                      </a:r>
                      <a:endParaRPr lang="ru-RU" sz="1800" b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5 509,3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Дургенский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5 985,8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Кочетовский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4 628,6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Кызыл-Арыг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4 602,6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Межегейский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5 320,6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Успенка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4 101,1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6692">
                <a:tc>
                  <a:txBody>
                    <a:bodyPr/>
                    <a:lstStyle/>
                    <a:p>
                      <a:pPr algn="ctr"/>
                      <a:endParaRPr lang="ru-RU" sz="1800" b="1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34 757,1 тыс. рублей</a:t>
                      </a:r>
                      <a:endParaRPr lang="ru-RU" sz="18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79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16632"/>
            <a:ext cx="9108504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Основная цель муниципальных программ: </a:t>
            </a: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Достижение поставленных целей </a:t>
            </a:r>
          </a:p>
          <a:p>
            <a:pPr marL="0" indent="0" algn="ctr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овышение качества жизни населения</a:t>
            </a:r>
          </a:p>
          <a:p>
            <a:pPr marL="0" indent="0" algn="ctr">
              <a:buNone/>
            </a:pPr>
            <a:endParaRPr lang="ru-RU" sz="1600" b="1" i="1" dirty="0">
              <a:solidFill>
                <a:srgbClr val="5A1BF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5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Муниципальные программы </a:t>
            </a:r>
            <a:r>
              <a:rPr lang="ru-RU" sz="15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Тандинского</a:t>
            </a:r>
            <a:r>
              <a:rPr lang="ru-RU" sz="15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15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финансируемые в 2023 году – 816 291,0 </a:t>
            </a:r>
            <a:r>
              <a:rPr lang="ru-RU" sz="15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</a:p>
          <a:p>
            <a:pPr marL="0" indent="0" algn="ctr">
              <a:buNone/>
            </a:pPr>
            <a:endParaRPr lang="ru-RU" sz="1700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600" b="1" i="1" dirty="0">
              <a:solidFill>
                <a:srgbClr val="5A1BF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894025"/>
              </p:ext>
            </p:extLst>
          </p:nvPr>
        </p:nvGraphicFramePr>
        <p:xfrm>
          <a:off x="179512" y="1916835"/>
          <a:ext cx="8856984" cy="4638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0609"/>
                <a:gridCol w="1016375"/>
              </a:tblGrid>
              <a:tr h="553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«Развитие образования </a:t>
                      </a:r>
                      <a:r>
                        <a:rPr lang="ru-RU" sz="1400" b="1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Тандинского</a:t>
                      </a:r>
                      <a:r>
                        <a:rPr lang="ru-RU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кожууна</a:t>
                      </a:r>
                      <a:r>
                        <a:rPr lang="ru-RU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2023-2025 годы» 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567 419,0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6262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"Сохранение здоровья и формирование здорового образа жизни населения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Тандинского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кожууна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2021-2023 годы"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1 493,0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19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"Развитие культуры в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Тандинском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кожууне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2021-2023 годы"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70 025,1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354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"Социальная поддержка граждан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Тандинского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кожууна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2021-2023 годы"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149 637,8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53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"Создание условий для устойчивого экономического развития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Тандинского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кожууна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2020-2023 годы"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7 404,9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53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"Безопасность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Тандинского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кожууна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2020-2023 годы"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1 742,0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53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"Развитие муниципальной службы в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Тандинском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кожууне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2020-2023 годы"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450,0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53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"Муниципальное хозяйство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Тандинского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кожууна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2020-2023 годы"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17 719,2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534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"Преодоление бедности в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Тандинском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кожууне</a:t>
                      </a:r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2021-2023 годы" 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49" y="116632"/>
            <a:ext cx="8964487" cy="66247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2924944"/>
            <a:ext cx="5544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11437F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Спасибо за внимание!</a:t>
            </a:r>
            <a:endParaRPr lang="ru-RU" sz="4800" dirty="0">
              <a:solidFill>
                <a:srgbClr val="11437F"/>
              </a:solidFill>
              <a:latin typeface="Monotype Corsiva" panose="03010101010201010101" pitchFamily="66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188640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 наступающим Новым годом!!!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7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84976" cy="6741368"/>
          </a:xfrm>
        </p:spPr>
        <p:txBody>
          <a:bodyPr>
            <a:noAutofit/>
          </a:bodyPr>
          <a:lstStyle/>
          <a:p>
            <a:pPr algn="ctr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жители </a:t>
            </a:r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Тандинского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ru-RU" sz="20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Перед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вами информационный материал – «Бюджет для граждан», который познакомит Вас с основными параметрами бюджета муниципального района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Тандинский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2025 годы. 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Представленная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доступной и понятной форме информация предназначена для широкого круга пользователей и обеспечивает реализацию принципов прозрачности, открытости и обеспечения полного и доступного информирования граждан о бюджете муниципального района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Тандинского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Республики Тыва. Жители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должны не только знать, но и иметь возможность сделать выводы об эффективности расходов и их целевом использовании.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Бюджет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граждан - это упрощенная версия бюджетного документа, которая использует неформальный язык и доступные форматы, чтобы облегчить для граждан понимание бюджета. Такая «упрощенная» версия содержит информационно-аналитический материал, доступный для широкого круга пользователей: основы бюджета и бюджетного процесса, исполнение бюджета, проект бюджета, публичные слушания и другая информация для граждан. Брошюра "Бюджет для граждан" разработана для обеспечения полного и доступного информирования жителей нашего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 бюджете, об исполнении бюджета, повышения открытости, прозрачности и доступности информации об управлении государственными (муниципальными) финансами. </a:t>
            </a:r>
          </a:p>
        </p:txBody>
      </p:sp>
    </p:spTree>
    <p:extLst>
      <p:ext uri="{BB962C8B-B14F-4D97-AF65-F5344CB8AC3E}">
        <p14:creationId xmlns:p14="http://schemas.microsoft.com/office/powerpoint/2010/main" val="249346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ТЕРМИНЫ И ПОНЯТИЯ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1700" dirty="0" smtClean="0"/>
              <a:t>Бюджет – </a:t>
            </a:r>
            <a:r>
              <a:rPr lang="ru-RU" sz="1700" dirty="0"/>
              <a:t>форма образования и расходования денежных средств, предназначенных для финансового обеспечения </a:t>
            </a:r>
            <a:r>
              <a:rPr lang="ru-RU" sz="1700" dirty="0" smtClean="0"/>
              <a:t>задач </a:t>
            </a:r>
            <a:r>
              <a:rPr lang="ru-RU" sz="1700" dirty="0"/>
              <a:t>и функций государства и местного </a:t>
            </a:r>
            <a:r>
              <a:rPr lang="ru-RU" sz="1700" dirty="0" smtClean="0"/>
              <a:t>самоуправления.</a:t>
            </a:r>
          </a:p>
          <a:p>
            <a:pPr algn="just"/>
            <a:r>
              <a:rPr lang="ru-RU" sz="1700" dirty="0" smtClean="0"/>
              <a:t>Безвозмездные поступления – </a:t>
            </a:r>
            <a:r>
              <a:rPr lang="ru-RU" sz="1700" dirty="0"/>
              <a:t>поступающие в бюджет денежные средства на безвозвратной и безвозмездной основе в виде дотаций, субсидий, субвенций из других бюджетов бюджетной системы Российской Федерации, а также перечисления от физических и юридических лиц, международных организаций и правительств иностранных </a:t>
            </a:r>
            <a:r>
              <a:rPr lang="ru-RU" sz="1700" dirty="0" smtClean="0"/>
              <a:t>государств.</a:t>
            </a:r>
          </a:p>
          <a:p>
            <a:pPr algn="just"/>
            <a:r>
              <a:rPr lang="ru-RU" sz="1700" dirty="0"/>
              <a:t>Бюджетные </a:t>
            </a:r>
            <a:r>
              <a:rPr lang="ru-RU" sz="1700" dirty="0" smtClean="0"/>
              <a:t>ассигнования – </a:t>
            </a:r>
            <a:r>
              <a:rPr lang="ru-RU" sz="1700" dirty="0"/>
              <a:t>предельные объемы денежных средств, предусмотренных в соответствующем финансовом году для исполнения бюджетных </a:t>
            </a:r>
            <a:r>
              <a:rPr lang="ru-RU" sz="1700" dirty="0" smtClean="0"/>
              <a:t>обязательств. </a:t>
            </a:r>
          </a:p>
          <a:p>
            <a:pPr algn="just"/>
            <a:r>
              <a:rPr lang="ru-RU" sz="1700" dirty="0" smtClean="0"/>
              <a:t>Дотации – </a:t>
            </a:r>
            <a:r>
              <a:rPr lang="ru-RU" sz="1700" dirty="0"/>
              <a:t>межбюджетные трансферты, предоставляемые на безвозмездной и безвозвратной основе без установления направлений и (или) условий их </a:t>
            </a:r>
            <a:r>
              <a:rPr lang="ru-RU" sz="1700" dirty="0" smtClean="0"/>
              <a:t>использования.</a:t>
            </a:r>
          </a:p>
          <a:p>
            <a:pPr algn="just"/>
            <a:r>
              <a:rPr lang="ru-RU" sz="1700" dirty="0" smtClean="0"/>
              <a:t> </a:t>
            </a:r>
            <a:r>
              <a:rPr lang="ru-RU" sz="1700" dirty="0"/>
              <a:t>Доходы </a:t>
            </a:r>
            <a:r>
              <a:rPr lang="ru-RU" sz="1700" dirty="0" smtClean="0"/>
              <a:t>бюджета – </a:t>
            </a:r>
            <a:r>
              <a:rPr lang="ru-RU" sz="1700" dirty="0"/>
              <a:t>поступающие в бюджет денежные средства, за исключением средств, являющихся источниками финансирования дефицита бюджета</a:t>
            </a:r>
          </a:p>
        </p:txBody>
      </p:sp>
    </p:spTree>
    <p:extLst>
      <p:ext uri="{BB962C8B-B14F-4D97-AF65-F5344CB8AC3E}">
        <p14:creationId xmlns:p14="http://schemas.microsoft.com/office/powerpoint/2010/main" val="50376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ТЕРМИНЫ И ПОНЯТИЯ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1700" dirty="0"/>
              <a:t>Консолидированный бюджет– свод бюджетов бюджетной системы Российской Федерации на соответствующей территории без учета межбюджетных трансфертов между этими </a:t>
            </a:r>
            <a:r>
              <a:rPr lang="ru-RU" sz="1700" dirty="0" smtClean="0"/>
              <a:t>бюджетами. </a:t>
            </a:r>
          </a:p>
          <a:p>
            <a:pPr algn="just"/>
            <a:r>
              <a:rPr lang="ru-RU" sz="1700" dirty="0" smtClean="0"/>
              <a:t>Налоговые доходы – </a:t>
            </a:r>
            <a:r>
              <a:rPr lang="ru-RU" sz="1700" dirty="0"/>
              <a:t>доходы от предусмотренных законодательством Российской Федерации о налогах и сборах федеральных налогов и сборов, в том числе от налогов, предусмотренных специальными налоговыми режимами, региональных и местных налогов, а также пеней и штрафов по </a:t>
            </a:r>
            <a:r>
              <a:rPr lang="ru-RU" sz="1700" dirty="0" smtClean="0"/>
              <a:t>ним. </a:t>
            </a:r>
          </a:p>
          <a:p>
            <a:pPr algn="just"/>
            <a:r>
              <a:rPr lang="ru-RU" sz="1700" dirty="0" smtClean="0"/>
              <a:t>Неналоговые </a:t>
            </a:r>
            <a:r>
              <a:rPr lang="ru-RU" sz="1700" dirty="0"/>
              <a:t>доходы– платежи которые классифицируется по характеру их поступления в бюджет и включают в себя возмездные операции от прямого предоставления государством разных видов услуг, а также некоторые безвозмездные платежи в виде штрафов или иных санкций за нарушение </a:t>
            </a:r>
            <a:r>
              <a:rPr lang="ru-RU" sz="1700" dirty="0" smtClean="0"/>
              <a:t>законодательства.</a:t>
            </a:r>
          </a:p>
          <a:p>
            <a:pPr algn="just"/>
            <a:r>
              <a:rPr lang="ru-RU" sz="1700" dirty="0"/>
              <a:t>Субвенции – предоставляются на финансирование «переданных» другим </a:t>
            </a:r>
            <a:r>
              <a:rPr lang="ru-RU" sz="1700" dirty="0" smtClean="0"/>
              <a:t>публично-правовым </a:t>
            </a:r>
            <a:r>
              <a:rPr lang="ru-RU" sz="1700" dirty="0"/>
              <a:t>образованиям полномочий Субсидии – предоставляются на условиях </a:t>
            </a:r>
            <a:r>
              <a:rPr lang="ru-RU" sz="1700" dirty="0" smtClean="0"/>
              <a:t>долевого </a:t>
            </a:r>
            <a:r>
              <a:rPr lang="ru-RU" sz="1700" dirty="0" err="1" smtClean="0"/>
              <a:t>софинансирования</a:t>
            </a:r>
            <a:r>
              <a:rPr lang="ru-RU" sz="1700" dirty="0" smtClean="0"/>
              <a:t> </a:t>
            </a:r>
            <a:r>
              <a:rPr lang="ru-RU" sz="1700" dirty="0"/>
              <a:t>расходов других </a:t>
            </a:r>
            <a:r>
              <a:rPr lang="ru-RU" sz="1700" dirty="0" smtClean="0"/>
              <a:t>бюджетов. </a:t>
            </a:r>
          </a:p>
          <a:p>
            <a:pPr algn="just"/>
            <a:r>
              <a:rPr lang="ru-RU" sz="1700" dirty="0" smtClean="0"/>
              <a:t>Профицит </a:t>
            </a:r>
            <a:r>
              <a:rPr lang="ru-RU" sz="1700" dirty="0"/>
              <a:t>бюджета– превышение доходов бюджета над его </a:t>
            </a:r>
            <a:r>
              <a:rPr lang="ru-RU" sz="1700" dirty="0" smtClean="0"/>
              <a:t>расходами.</a:t>
            </a:r>
          </a:p>
          <a:p>
            <a:pPr algn="just"/>
            <a:r>
              <a:rPr lang="ru-RU" sz="1700" dirty="0"/>
              <a:t>Дефицит бюджета– превышение расходов бюджета над его </a:t>
            </a:r>
            <a:r>
              <a:rPr lang="ru-RU" sz="1700" dirty="0" smtClean="0"/>
              <a:t>доходами.</a:t>
            </a:r>
            <a:endParaRPr lang="ru-RU" sz="1700" dirty="0"/>
          </a:p>
          <a:p>
            <a:pPr marL="0" indent="0" algn="just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9757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111216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характеристики муниципального бюджета муниципального района «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Тандинский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кожуун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Республики Тыва»</a:t>
            </a: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2023 год и на плановый период 2024 и 2025 годов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50336618"/>
              </p:ext>
            </p:extLst>
          </p:nvPr>
        </p:nvGraphicFramePr>
        <p:xfrm>
          <a:off x="179512" y="2204864"/>
          <a:ext cx="8784974" cy="41332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80320"/>
                <a:gridCol w="2016224"/>
                <a:gridCol w="2016224"/>
                <a:gridCol w="1872206"/>
              </a:tblGrid>
              <a:tr h="5904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год (прогноз)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 (прогноз)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 (прогноз)</a:t>
                      </a:r>
                      <a:endParaRPr lang="ru-RU" sz="15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590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931 786,0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801 416,6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738 714,8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590466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1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135 900,0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147 076,0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151 303,0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590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Безвозмездные перечисления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795 886,0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654 340,6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587 411,8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590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938 581,0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808 770,6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746 279,8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  <a:tr h="1180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(-), профицит (+)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-6 795,0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-7 354,0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-7 565,0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7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ПАРАМЕТРЫ БЮДЖЕТА</a:t>
            </a:r>
            <a:endParaRPr lang="ru-RU" sz="26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8170969"/>
              </p:ext>
            </p:extLst>
          </p:nvPr>
        </p:nvGraphicFramePr>
        <p:xfrm>
          <a:off x="107503" y="1628796"/>
          <a:ext cx="8856984" cy="42130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7411"/>
                <a:gridCol w="1591102"/>
                <a:gridCol w="1440160"/>
                <a:gridCol w="1412008"/>
                <a:gridCol w="1396303"/>
              </a:tblGrid>
              <a:tr h="841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4206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75 222,7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110 572,0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100 705,0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98 529,2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3906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т.ч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дотации на выравнивание бюджетной обеспеченности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74 601,2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109 919,0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100 052,0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97 876,2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4206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657 266,2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590 854,5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458 312,7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398 937,7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4206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97 931,9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65 890,9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66 669,9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61 236,9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4206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31 686,3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28 568,6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28 653,0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28 708,0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4206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862 107,1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795 886,0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654 340,6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587 411,8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  <a:tr h="8413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роста  (снижения) к уровню предыдущего года в %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118,3 %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92,3 %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82,2%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89,8%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40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Общий объем собственных доходов муниципального района на 2023 – 2025 гг.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92586809"/>
              </p:ext>
            </p:extLst>
          </p:nvPr>
        </p:nvGraphicFramePr>
        <p:xfrm>
          <a:off x="301625" y="2132855"/>
          <a:ext cx="8504238" cy="3960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0940"/>
              </p:ext>
            </p:extLst>
          </p:nvPr>
        </p:nvGraphicFramePr>
        <p:xfrm>
          <a:off x="7308304" y="1772816"/>
          <a:ext cx="1528175" cy="365760"/>
        </p:xfrm>
        <a:graphic>
          <a:graphicData uri="http://schemas.openxmlformats.org/drawingml/2006/table">
            <a:tbl>
              <a:tblPr/>
              <a:tblGrid>
                <a:gridCol w="1528175"/>
              </a:tblGrid>
              <a:tr h="263047">
                <a:tc>
                  <a:txBody>
                    <a:bodyPr/>
                    <a:lstStyle/>
                    <a:p>
                      <a:r>
                        <a:rPr lang="ru-RU" dirty="0" smtClean="0"/>
                        <a:t>тыс. рублей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6409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 по источникам за 2023 – 2025 года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4577109"/>
              </p:ext>
            </p:extLst>
          </p:nvPr>
        </p:nvGraphicFramePr>
        <p:xfrm>
          <a:off x="179513" y="980728"/>
          <a:ext cx="8784975" cy="55515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76263"/>
                <a:gridCol w="2019873"/>
                <a:gridCol w="2126060"/>
                <a:gridCol w="2262779"/>
              </a:tblGrid>
              <a:tr h="492235">
                <a:tc>
                  <a:txBody>
                    <a:bodyPr/>
                    <a:lstStyle/>
                    <a:p>
                      <a:pPr lvl="1"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Доходные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источники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6768">
                <a:tc>
                  <a:txBody>
                    <a:bodyPr/>
                    <a:lstStyle/>
                    <a:p>
                      <a:pPr marL="0"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123 106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133 591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137 516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1048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НДФЛ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88 800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97 945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100 827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1312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Акцизы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4 143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4 518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4 677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УСН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11 200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11 424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11 822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Патент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950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969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1 006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4152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ЕСХН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1216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Имущество организаций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15 862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16 497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16 957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Госпошлина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2 000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2 080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060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Неналоговые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12 794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13 485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787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Аренда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земли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6 600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6 864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6 798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Аренда имущества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Компенсация затрат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Продажа земли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НВОС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4 474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4 832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5 218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Штрафы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936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927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277">
                <a:tc>
                  <a:txBody>
                    <a:bodyPr/>
                    <a:lstStyle/>
                    <a:p>
                      <a:pPr marL="0"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135 900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147 076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151 303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531704"/>
              </p:ext>
            </p:extLst>
          </p:nvPr>
        </p:nvGraphicFramePr>
        <p:xfrm>
          <a:off x="7740352" y="764704"/>
          <a:ext cx="1080120" cy="274320"/>
        </p:xfrm>
        <a:graphic>
          <a:graphicData uri="http://schemas.openxmlformats.org/drawingml/2006/table">
            <a:tbl>
              <a:tblPr/>
              <a:tblGrid>
                <a:gridCol w="1080120"/>
              </a:tblGrid>
              <a:tr h="16377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тыс. рублей</a:t>
                      </a:r>
                      <a:endParaRPr lang="ru-RU" sz="12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52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888</TotalTime>
  <Words>1210</Words>
  <Application>Microsoft Office PowerPoint</Application>
  <PresentationFormat>Экран (4:3)</PresentationFormat>
  <Paragraphs>285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 Администрации Тандинского кожууна Республики Тыва</vt:lpstr>
      <vt:lpstr>Население  Тандинского кожууна составляет 15 151 человек</vt:lpstr>
      <vt:lpstr>Презентация PowerPoint</vt:lpstr>
      <vt:lpstr>ОСНОВНЫЕ ТЕРМИНЫ И ПОНЯТИЯ</vt:lpstr>
      <vt:lpstr>ОСНОВНЫЕ ТЕРМИНЫ И ПОНЯТИЯ</vt:lpstr>
      <vt:lpstr>  Основные характеристики муниципального бюджета муниципального района «Тандинский кожуун Республики Тыва»  на 2023 год и на плановый период 2024 и 2025 годов </vt:lpstr>
      <vt:lpstr>ОСНОВНЫЕ ПАРАМЕТРЫ БЮДЖЕТА</vt:lpstr>
      <vt:lpstr>Общий объем собственных доходов муниципального района на 2023 – 2025 гг.</vt:lpstr>
      <vt:lpstr>Доходы по источникам за 2023 – 2025 года</vt:lpstr>
      <vt:lpstr>Структура налоговых доходов на 2023 г</vt:lpstr>
      <vt:lpstr>Структура неналоговых доходов на 2023 г</vt:lpstr>
      <vt:lpstr>Налоги которые платят жители Тандинского кожуна</vt:lpstr>
      <vt:lpstr>Прогноз расходов муниципального бюджета</vt:lpstr>
      <vt:lpstr>Структура расходов муниципального бюджета  на 2023 год</vt:lpstr>
      <vt:lpstr>Расходы муниципального бюджета Тандинского кожууна на 2023 год</vt:lpstr>
      <vt:lpstr>Структура расходов области социальной сферы на 2023 год</vt:lpstr>
      <vt:lpstr>Расходы в области образования на 2023 год</vt:lpstr>
      <vt:lpstr>Структура расходов в области культуры на 2023 год</vt:lpstr>
      <vt:lpstr>Социальная поддержка отдельных категорий граждан</vt:lpstr>
      <vt:lpstr>Межбюджетные трансферты сельских поселений на 2023 год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Финансовое управление администрации Тандинского кожууна</dc:title>
  <dc:creator>Anzat</dc:creator>
  <cp:lastModifiedBy>Anzat</cp:lastModifiedBy>
  <cp:revision>55</cp:revision>
  <dcterms:created xsi:type="dcterms:W3CDTF">2022-11-18T08:15:35Z</dcterms:created>
  <dcterms:modified xsi:type="dcterms:W3CDTF">2022-12-06T09:59:26Z</dcterms:modified>
</cp:coreProperties>
</file>